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38"/>
  </p:notesMasterIdLst>
  <p:sldIdLst>
    <p:sldId id="256" r:id="rId6"/>
    <p:sldId id="2218" r:id="rId7"/>
    <p:sldId id="2248" r:id="rId8"/>
    <p:sldId id="2224" r:id="rId9"/>
    <p:sldId id="2225" r:id="rId10"/>
    <p:sldId id="2222" r:id="rId11"/>
    <p:sldId id="2219" r:id="rId12"/>
    <p:sldId id="2220" r:id="rId13"/>
    <p:sldId id="2221" r:id="rId14"/>
    <p:sldId id="2226" r:id="rId15"/>
    <p:sldId id="2227" r:id="rId16"/>
    <p:sldId id="2228" r:id="rId17"/>
    <p:sldId id="2237" r:id="rId18"/>
    <p:sldId id="2229" r:id="rId19"/>
    <p:sldId id="2230" r:id="rId20"/>
    <p:sldId id="2231" r:id="rId21"/>
    <p:sldId id="2233" r:id="rId22"/>
    <p:sldId id="2232" r:id="rId23"/>
    <p:sldId id="2234" r:id="rId24"/>
    <p:sldId id="2235" r:id="rId25"/>
    <p:sldId id="2214" r:id="rId26"/>
    <p:sldId id="2236" r:id="rId27"/>
    <p:sldId id="2238" r:id="rId28"/>
    <p:sldId id="2239" r:id="rId29"/>
    <p:sldId id="2240" r:id="rId30"/>
    <p:sldId id="2241" r:id="rId31"/>
    <p:sldId id="2242" r:id="rId32"/>
    <p:sldId id="2243" r:id="rId33"/>
    <p:sldId id="2244" r:id="rId34"/>
    <p:sldId id="2245" r:id="rId35"/>
    <p:sldId id="2246" r:id="rId36"/>
    <p:sldId id="22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63555"/>
    <a:srgbClr val="BFBFBF"/>
    <a:srgbClr val="3076BC"/>
    <a:srgbClr val="F2F2F2"/>
    <a:srgbClr val="235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366" autoAdjust="0"/>
  </p:normalViewPr>
  <p:slideViewPr>
    <p:cSldViewPr snapToGrid="0">
      <p:cViewPr varScale="1">
        <p:scale>
          <a:sx n="80" d="100"/>
          <a:sy n="80" d="100"/>
        </p:scale>
        <p:origin x="10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8EA9D-DEBA-47C4-8CD9-015C985C19E0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0CEA4-3C59-4EA5-AD44-54F93089B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nnx.ai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0CEA4-3C59-4EA5-AD44-54F93089B1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/>
              <a:t>Industry standard</a:t>
            </a:r>
            <a:r>
              <a:rPr lang="en-US" sz="2400" dirty="0"/>
              <a:t> format for </a:t>
            </a:r>
            <a:r>
              <a:rPr lang="en-US" sz="2400"/>
              <a:t>Machine Learning </a:t>
            </a:r>
            <a:r>
              <a:rPr lang="en-US" sz="2400" dirty="0"/>
              <a:t>model interchange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 community project created by </a:t>
            </a:r>
            <a:r>
              <a:rPr lang="en-US" sz="2400" b="1" dirty="0"/>
              <a:t>Microsoft and Facebook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Defines an </a:t>
            </a:r>
            <a:r>
              <a:rPr lang="en-US" sz="2400" b="1" dirty="0"/>
              <a:t>extensible computation graph</a:t>
            </a:r>
            <a:r>
              <a:rPr lang="en-US" sz="2400" dirty="0"/>
              <a:t>, </a:t>
            </a:r>
            <a:r>
              <a:rPr lang="en-US" sz="2400" b="1" dirty="0"/>
              <a:t>built-in operators</a:t>
            </a:r>
            <a:r>
              <a:rPr lang="en-US" sz="2400" dirty="0"/>
              <a:t>, and </a:t>
            </a:r>
            <a:r>
              <a:rPr lang="en-US" sz="2400" b="1" dirty="0"/>
              <a:t>standard data types</a:t>
            </a:r>
            <a:r>
              <a:rPr lang="en-US" sz="2400" dirty="0"/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Supports a </a:t>
            </a:r>
            <a:r>
              <a:rPr lang="en-US" sz="2400" b="1" dirty="0"/>
              <a:t>wide range</a:t>
            </a:r>
            <a:r>
              <a:rPr lang="en-US" sz="2400" dirty="0"/>
              <a:t> of machine learning models including </a:t>
            </a:r>
            <a:r>
              <a:rPr lang="en-US" sz="2400" b="1" dirty="0"/>
              <a:t>Classical and Deep Learning</a:t>
            </a:r>
            <a:r>
              <a:rPr lang="en-US" sz="2400" dirty="0"/>
              <a:t> algorithms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Learn more at </a:t>
            </a:r>
            <a:r>
              <a:rPr lang="en-US" sz="2400" dirty="0">
                <a:hlinkClick r:id="rId3"/>
              </a:rPr>
              <a:t>http://onnx.ai/</a:t>
            </a:r>
            <a:endParaRPr lang="en-US" sz="24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2/21/2019 11:47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1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1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5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33508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58075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21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0390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6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94273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502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5455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6065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107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286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4178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2687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3923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599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4556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20234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691928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1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5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77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046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505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9061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705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97730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1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4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9345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3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17102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8966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58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image" Target="../media/image9.emf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702" r:id="rId15"/>
    <p:sldLayoutId id="214748371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C82D-2F8C-4ECE-841D-50A8C4D4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177716"/>
            <a:ext cx="11554326" cy="2318063"/>
          </a:xfrm>
        </p:spPr>
        <p:txBody>
          <a:bodyPr>
            <a:normAutofit/>
          </a:bodyPr>
          <a:lstStyle/>
          <a:p>
            <a:r>
              <a:rPr lang="en-US" dirty="0"/>
              <a:t>Making an Art Critic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FD42D-361C-4043-8EA0-DF1A76347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091631"/>
            <a:ext cx="9144000" cy="1008380"/>
          </a:xfrm>
        </p:spPr>
        <p:txBody>
          <a:bodyPr>
            <a:normAutofit/>
          </a:bodyPr>
          <a:lstStyle/>
          <a:p>
            <a:r>
              <a:rPr lang="en-GB" dirty="0"/>
              <a:t>Rob Miles</a:t>
            </a:r>
          </a:p>
          <a:p>
            <a:r>
              <a:rPr lang="en-GB" dirty="0"/>
              <a:t>Author and Raconteur</a:t>
            </a:r>
          </a:p>
          <a:p>
            <a:r>
              <a:rPr lang="en-GB" dirty="0"/>
              <a:t>www.robmiles.com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90F-46CB-4B31-A22C-4BD2593F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Custom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868-7934-4480-818B-A8D3258CC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4757821" cy="4423882"/>
          </a:xfrm>
        </p:spPr>
        <p:txBody>
          <a:bodyPr>
            <a:normAutofit/>
          </a:bodyPr>
          <a:lstStyle/>
          <a:p>
            <a:r>
              <a:rPr lang="en-GB" dirty="0"/>
              <a:t>You can create your own models in the cloud using Microsoft Custom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Sign in using your Azure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Upload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it for use in your application</a:t>
            </a:r>
          </a:p>
          <a:p>
            <a:endParaRPr lang="en-GB" dirty="0"/>
          </a:p>
          <a:p>
            <a:r>
              <a:rPr lang="en-GB" dirty="0"/>
              <a:t>www.customvision.ai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1AEF4-768D-4EB4-BC78-0FFE317C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73" y="1435497"/>
            <a:ext cx="6299204" cy="406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8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A430-9D06-4067-8651-8241102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Vision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14E7C-5A13-4CAD-B40C-ECFC284F3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274837"/>
            <a:ext cx="5960979" cy="2308324"/>
          </a:xfrm>
        </p:spPr>
        <p:txBody>
          <a:bodyPr/>
          <a:lstStyle/>
          <a:p>
            <a:r>
              <a:rPr lang="en-GB" dirty="0"/>
              <a:t>In demo mode you can create two projects with a limited number of figures and classification types</a:t>
            </a:r>
          </a:p>
          <a:p>
            <a:r>
              <a:rPr lang="en-GB" dirty="0"/>
              <a:t>Plenty to get  started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A7D24-AC85-4C78-8F19-BBBE2E0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99" y="682529"/>
            <a:ext cx="3960896" cy="54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20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1325474"/>
          </a:xfrm>
        </p:spPr>
        <p:txBody>
          <a:bodyPr/>
          <a:lstStyle/>
          <a:p>
            <a:r>
              <a:rPr lang="en-GB" dirty="0"/>
              <a:t>These are the properties of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37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23D-2A8C-4125-A0E8-0103971C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027-7094-4B3D-A566-18F237D80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418347"/>
            <a:ext cx="5511800" cy="2358190"/>
          </a:xfrm>
        </p:spPr>
        <p:txBody>
          <a:bodyPr>
            <a:normAutofit/>
          </a:bodyPr>
          <a:lstStyle/>
          <a:p>
            <a:r>
              <a:rPr lang="en-GB" dirty="0"/>
              <a:t>These are the properties of a new project</a:t>
            </a:r>
          </a:p>
          <a:p>
            <a:endParaRPr lang="en-GB" dirty="0"/>
          </a:p>
          <a:p>
            <a:r>
              <a:rPr lang="en-GB" dirty="0"/>
              <a:t>Only compact models can be exported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724E-D230-41A8-A3AF-7D06F1D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69" y="324001"/>
            <a:ext cx="4551947" cy="599887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1E7BC4-A45B-4841-B260-8DC9D2A9F478}"/>
              </a:ext>
            </a:extLst>
          </p:cNvPr>
          <p:cNvSpPr/>
          <p:nvPr/>
        </p:nvSpPr>
        <p:spPr>
          <a:xfrm rot="2415071">
            <a:off x="4811927" y="3931298"/>
            <a:ext cx="2164791" cy="77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508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2C7D1-1F26-412C-9243-7F00E144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89" y="1312006"/>
            <a:ext cx="7129963" cy="42339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1452304"/>
            <a:ext cx="3711074" cy="5179095"/>
          </a:xfrm>
        </p:spPr>
        <p:txBody>
          <a:bodyPr/>
          <a:lstStyle/>
          <a:p>
            <a:r>
              <a:rPr lang="en-GB" dirty="0"/>
              <a:t>Now that we have our project we can add some images</a:t>
            </a:r>
          </a:p>
          <a:p>
            <a:r>
              <a:rPr lang="en-GB" dirty="0"/>
              <a:t>These can be in formats such as </a:t>
            </a:r>
            <a:r>
              <a:rPr lang="en-GB" dirty="0" err="1"/>
              <a:t>png</a:t>
            </a:r>
            <a:r>
              <a:rPr lang="en-GB" dirty="0"/>
              <a:t> or jpeg</a:t>
            </a:r>
          </a:p>
          <a:p>
            <a:r>
              <a:rPr lang="en-GB" dirty="0"/>
              <a:t>Note that high resolution might not be your friend</a:t>
            </a:r>
          </a:p>
          <a:p>
            <a:r>
              <a:rPr lang="en-GB" dirty="0"/>
              <a:t>The larger the image, the more data will have to be processed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8748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E68-56D0-4233-99ED-7CE9C392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some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A03D-4A05-490B-8329-68F6EBA78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948" y="5799221"/>
            <a:ext cx="10500894" cy="832178"/>
          </a:xfrm>
        </p:spPr>
        <p:txBody>
          <a:bodyPr>
            <a:normAutofit/>
          </a:bodyPr>
          <a:lstStyle/>
          <a:p>
            <a:r>
              <a:rPr lang="en-GB" dirty="0"/>
              <a:t>Choose your images carefully….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D02C-D4F2-44DB-BAFE-B276CB81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89" y="1269000"/>
            <a:ext cx="8363702" cy="4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30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7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FA63-F4A5-448A-B419-D9D0F07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images loaded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0E7B-8448-4E98-887F-D0BBB69F4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9884"/>
            <a:ext cx="3913071" cy="5054115"/>
          </a:xfrm>
        </p:spPr>
        <p:txBody>
          <a:bodyPr/>
          <a:lstStyle/>
          <a:p>
            <a:r>
              <a:rPr lang="en-GB" dirty="0"/>
              <a:t>These are all the images loaded</a:t>
            </a:r>
          </a:p>
          <a:p>
            <a:r>
              <a:rPr lang="en-GB" dirty="0"/>
              <a:t>Now we need to use this data to train a model</a:t>
            </a:r>
          </a:p>
          <a:p>
            <a:r>
              <a:rPr lang="en-GB" dirty="0"/>
              <a:t>Press the Train button to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A35-409D-450A-9833-12B727EA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21" y="1172653"/>
            <a:ext cx="7332350" cy="45126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6756AF7-4C01-452D-A844-9860414EA6AE}"/>
              </a:ext>
            </a:extLst>
          </p:cNvPr>
          <p:cNvSpPr/>
          <p:nvPr/>
        </p:nvSpPr>
        <p:spPr>
          <a:xfrm rot="20616831">
            <a:off x="3790232" y="1708578"/>
            <a:ext cx="5304453" cy="81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259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D2AF-F80B-4F22-8FCE-2F48E080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DD2B-5515-4F24-BF42-AB44D0AE3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4974389" cy="432763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get a report of how successful the training was</a:t>
            </a:r>
          </a:p>
          <a:p>
            <a:r>
              <a:rPr lang="en-GB" dirty="0"/>
              <a:t>Precision:</a:t>
            </a:r>
          </a:p>
          <a:p>
            <a:pPr lvl="1"/>
            <a:r>
              <a:rPr lang="en-GB" dirty="0"/>
              <a:t>A measure of the likelihood of a tag being predicted correctly</a:t>
            </a:r>
          </a:p>
          <a:p>
            <a:r>
              <a:rPr lang="en-GB" dirty="0"/>
              <a:t>Recall:</a:t>
            </a:r>
          </a:p>
          <a:p>
            <a:pPr lvl="1"/>
            <a:r>
              <a:rPr lang="en-GB" dirty="0"/>
              <a:t>Out of the tags that should be predicted correctly, what percentage did the model find</a:t>
            </a:r>
          </a:p>
          <a:p>
            <a:r>
              <a:rPr lang="en-GB" dirty="0"/>
              <a:t>You can use this to tweak your training data </a:t>
            </a:r>
          </a:p>
          <a:p>
            <a:r>
              <a:rPr lang="en-GB" dirty="0"/>
              <a:t>You can also test your model against data with the Quick Test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83ADE-C664-479C-B347-E1A60B55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80" y="1094873"/>
            <a:ext cx="6279467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83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74C-4A81-4122-8981-94D226F2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1DD89-45D4-4966-8398-D58122BC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6"/>
            <a:ext cx="6694905" cy="3942619"/>
          </a:xfrm>
        </p:spPr>
        <p:txBody>
          <a:bodyPr/>
          <a:lstStyle/>
          <a:p>
            <a:r>
              <a:rPr lang="en-GB" dirty="0"/>
              <a:t>We now have a model which can be used in applications to allow them to categorise an image based on the training data</a:t>
            </a:r>
          </a:p>
          <a:p>
            <a:r>
              <a:rPr lang="en-GB" dirty="0"/>
              <a:t>We need to export the model to a file that we can incorporate in our application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C2794-B819-4660-A5DF-37A88F2C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33" y="324001"/>
            <a:ext cx="1752803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4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9A13-BC71-4146-94E4-2F0C970C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to ONNX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0BDFB-7420-45A4-AD0C-6540B3EFA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358" y="2274838"/>
            <a:ext cx="4637505" cy="2308324"/>
          </a:xfrm>
        </p:spPr>
        <p:txBody>
          <a:bodyPr/>
          <a:lstStyle/>
          <a:p>
            <a:r>
              <a:rPr lang="en-GB" dirty="0"/>
              <a:t>We are going to use the ONNX format</a:t>
            </a:r>
          </a:p>
          <a:p>
            <a:r>
              <a:rPr lang="en-GB" dirty="0"/>
              <a:t>Version 1.2</a:t>
            </a:r>
          </a:p>
          <a:p>
            <a:r>
              <a:rPr lang="en-GB" dirty="0"/>
              <a:t>Visual Studio can import files of this format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55C98-BB52-45FD-A935-A7DBD65D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75" y="1443787"/>
            <a:ext cx="5610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05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Windows ML uses ONNX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64381"/>
          </a:xfrm>
        </p:spPr>
        <p:txBody>
          <a:bodyPr/>
          <a:lstStyle/>
          <a:p>
            <a:pPr marL="228600" lvl="1" indent="0">
              <a:buNone/>
            </a:pPr>
            <a:endParaRPr lang="en-US" sz="1800"/>
          </a:p>
          <a:p>
            <a:pPr marL="228600" lvl="1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6EA8-7A8B-4B02-9168-0D5C685D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8"/>
            <a:ext cx="12192000" cy="68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BDED-02D6-4872-998E-A08FD856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the model into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85A9-F858-4D2C-A4DC-BD9A14201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752474"/>
            <a:ext cx="11018520" cy="1433758"/>
          </a:xfrm>
        </p:spPr>
        <p:txBody>
          <a:bodyPr/>
          <a:lstStyle/>
          <a:p>
            <a:r>
              <a:rPr lang="en-GB" dirty="0"/>
              <a:t>The model can now be imported into Visual Studio</a:t>
            </a:r>
          </a:p>
          <a:p>
            <a:r>
              <a:rPr lang="en-GB" dirty="0"/>
              <a:t>Start by adding it to the Assets file for the application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9F68C-EA0A-4F8C-9A27-A49BA54C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47800"/>
            <a:ext cx="106394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30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81E1-BCF9-4958-9C3C-FB7A4311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item to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5FDEF-0693-40B7-BA1B-BF3E31B2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5017167"/>
            <a:ext cx="11018520" cy="1626265"/>
          </a:xfrm>
        </p:spPr>
        <p:txBody>
          <a:bodyPr/>
          <a:lstStyle/>
          <a:p>
            <a:r>
              <a:rPr lang="en-GB" dirty="0"/>
              <a:t>Visual Studio will import the model into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98088-8E05-4884-8E8C-C7916F83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69000"/>
            <a:ext cx="10363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60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CD2-F43A-453B-B2AA-B9B43C64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Interface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AF7E2-BEC3-411F-87ED-08348750F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546" y="2410055"/>
            <a:ext cx="7031789" cy="2342420"/>
          </a:xfrm>
        </p:spPr>
        <p:txBody>
          <a:bodyPr/>
          <a:lstStyle/>
          <a:p>
            <a:r>
              <a:rPr lang="en-GB" dirty="0"/>
              <a:t>When the model is imported into Visual Studio a source file is added to the project that the application can use as an interface to the model</a:t>
            </a:r>
          </a:p>
          <a:p>
            <a:r>
              <a:rPr lang="en-GB" dirty="0"/>
              <a:t>This contains class definitions that describe the model, its input and its outputs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FB02D-0358-48AB-8AE7-E7D3530F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25" y="1309687"/>
            <a:ext cx="2657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27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3236495"/>
            <a:ext cx="11018520" cy="3021926"/>
          </a:xfrm>
        </p:spPr>
        <p:txBody>
          <a:bodyPr/>
          <a:lstStyle/>
          <a:p>
            <a:r>
              <a:rPr lang="en-GB" dirty="0"/>
              <a:t>These variables provide the connection between the model and our application</a:t>
            </a:r>
          </a:p>
          <a:p>
            <a:r>
              <a:rPr lang="en-GB" dirty="0"/>
              <a:t>When we want to recognise an object we need to create a </a:t>
            </a:r>
            <a:r>
              <a:rPr lang="en-GB" dirty="0" err="1">
                <a:latin typeface="Consolas" panose="020B0609020204030204" pitchFamily="49" charset="0"/>
              </a:rPr>
              <a:t>ModelInput</a:t>
            </a:r>
            <a:r>
              <a:rPr lang="en-GB" dirty="0"/>
              <a:t> instance </a:t>
            </a:r>
          </a:p>
          <a:p>
            <a:pPr lvl="1"/>
            <a:r>
              <a:rPr lang="en-GB" dirty="0"/>
              <a:t>This happens when the user asks the program to recognise an object</a:t>
            </a:r>
          </a:p>
          <a:p>
            <a:r>
              <a:rPr lang="en-GB" dirty="0"/>
              <a:t>The output from the recognition is supplied in the </a:t>
            </a:r>
            <a:r>
              <a:rPr lang="en-GB" dirty="0" err="1">
                <a:latin typeface="Consolas" panose="020B0609020204030204" pitchFamily="49" charset="0"/>
              </a:rPr>
              <a:t>ModelOutput</a:t>
            </a:r>
            <a:r>
              <a:rPr lang="en-GB" dirty="0"/>
              <a:t> instance</a:t>
            </a:r>
          </a:p>
          <a:p>
            <a:pPr lvl="1"/>
            <a:r>
              <a:rPr lang="en-GB" dirty="0"/>
              <a:t>The program will display this result for the user</a:t>
            </a:r>
          </a:p>
          <a:p>
            <a:r>
              <a:rPr lang="en-GB" dirty="0"/>
              <a:t>Of course your AI program could do anything it likes with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2394505" y="1665057"/>
            <a:ext cx="74029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ArtCriticModel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ArtCriticOutput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325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is the function that runs when the art critic is asked to “recognise”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7354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code gets the image that the user has drawn</a:t>
            </a:r>
          </a:p>
          <a:p>
            <a:pPr lvl="1"/>
            <a:r>
              <a:rPr lang="en-GB" dirty="0"/>
              <a:t>This turns out to be quite easy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1780674"/>
            <a:ext cx="7531768" cy="78205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385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>
                <a:latin typeface="Consolas" panose="020B0609020204030204" pitchFamily="49" charset="0"/>
              </a:rPr>
              <a:t>ImageFeatureValue</a:t>
            </a:r>
            <a:r>
              <a:rPr lang="en-GB" dirty="0"/>
              <a:t> class is the way that a program passes images into an ML application</a:t>
            </a:r>
          </a:p>
          <a:p>
            <a:r>
              <a:rPr lang="en-GB" dirty="0"/>
              <a:t>This code creates an instance of </a:t>
            </a:r>
            <a:r>
              <a:rPr lang="en-GB" dirty="0" err="1"/>
              <a:t>ImageFeatureValue</a:t>
            </a:r>
            <a:r>
              <a:rPr lang="en-GB" dirty="0"/>
              <a:t> from the captured video and then sets the data property of the model input to this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0" y="2686690"/>
            <a:ext cx="7796463" cy="369332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843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This method call is where the Model is used to analyse the input</a:t>
            </a:r>
          </a:p>
          <a:p>
            <a:pPr lvl="1"/>
            <a:r>
              <a:rPr lang="en-GB" dirty="0"/>
              <a:t>Note that this call is performed asynchronously</a:t>
            </a:r>
          </a:p>
          <a:p>
            <a:pPr lvl="1"/>
            <a:r>
              <a:rPr lang="en-GB" dirty="0"/>
              <a:t>It delivers an instance of the result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756611" y="3039297"/>
            <a:ext cx="7170821" cy="59423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2412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Makes Hard Things Easy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816769"/>
            <a:ext cx="4192337" cy="3789946"/>
          </a:xfrm>
        </p:spPr>
        <p:txBody>
          <a:bodyPr>
            <a:normAutofit/>
          </a:bodyPr>
          <a:lstStyle/>
          <a:p>
            <a:r>
              <a:rPr lang="en-GB" dirty="0"/>
              <a:t>Computers tend to be good at things humans are bad at, and vice versa</a:t>
            </a:r>
          </a:p>
          <a:p>
            <a:pPr lvl="1"/>
            <a:r>
              <a:rPr lang="en-GB" dirty="0"/>
              <a:t>Good at chess</a:t>
            </a:r>
          </a:p>
          <a:p>
            <a:pPr lvl="1"/>
            <a:r>
              <a:rPr lang="en-GB" dirty="0"/>
              <a:t>Bad at recognising people</a:t>
            </a:r>
          </a:p>
          <a:p>
            <a:r>
              <a:rPr lang="en-GB" dirty="0"/>
              <a:t>Machine Learning (ML) can redress the balance and make the computer good at stuff in a useful way</a:t>
            </a:r>
          </a:p>
          <a:p>
            <a:r>
              <a:rPr lang="en-GB" dirty="0"/>
              <a:t>Even if we don’t know precisely how it works…..</a:t>
            </a:r>
          </a:p>
          <a:p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2F13AC-93DA-4385-8EF7-D196EBBA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79" y="1570258"/>
            <a:ext cx="6614521" cy="3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6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8B74-E471-4C8C-8BED-464DFFAF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1DD3-A121-4207-B45F-49427A7D2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4896853"/>
            <a:ext cx="11018520" cy="1361568"/>
          </a:xfrm>
        </p:spPr>
        <p:txBody>
          <a:bodyPr>
            <a:normAutofit/>
          </a:bodyPr>
          <a:lstStyle/>
          <a:p>
            <a:r>
              <a:rPr lang="en-GB" dirty="0"/>
              <a:t>The output for this model is in the form of 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 </a:t>
            </a:r>
            <a:r>
              <a:rPr lang="en-GB" dirty="0" err="1">
                <a:latin typeface="Consolas" panose="020B0609020204030204" pitchFamily="49" charset="0"/>
              </a:rPr>
              <a:t>TensorString</a:t>
            </a:r>
            <a:r>
              <a:rPr lang="en-GB" dirty="0"/>
              <a:t> is how the Machine Learning framework represents collections of strings</a:t>
            </a:r>
          </a:p>
          <a:p>
            <a:r>
              <a:rPr lang="en-GB" dirty="0"/>
              <a:t>We just have to pull out one string from this, which is the name of the category recognised category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7360-569D-425B-BCF7-B0A5208C1023}"/>
              </a:ext>
            </a:extLst>
          </p:cNvPr>
          <p:cNvSpPr txBox="1"/>
          <p:nvPr/>
        </p:nvSpPr>
        <p:spPr>
          <a:xfrm>
            <a:off x="1756611" y="178067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397D-3695-4538-9E56-CAC9D51B4555}"/>
              </a:ext>
            </a:extLst>
          </p:cNvPr>
          <p:cNvSpPr txBox="1"/>
          <p:nvPr/>
        </p:nvSpPr>
        <p:spPr>
          <a:xfrm>
            <a:off x="1318089" y="1331138"/>
            <a:ext cx="95558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recognizeButton_Click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RoutedEventArgs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//Bind model input with contents from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InkCanvas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helper.GetHandWrittenImage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inkGrid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ModelInput.data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ImageFeatureValue.CreateFromVideoFrame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Evaluate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ModelGen.EvaluateAsync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ModelInput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//Display the results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numberLabel.Text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ModelOutput.classLabel.GetAsVectorView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()[0];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06956-E7AD-46A4-BABE-3BFA54F1E43C}"/>
              </a:ext>
            </a:extLst>
          </p:cNvPr>
          <p:cNvSpPr/>
          <p:nvPr/>
        </p:nvSpPr>
        <p:spPr>
          <a:xfrm>
            <a:off x="1840832" y="3773223"/>
            <a:ext cx="8085221" cy="738619"/>
          </a:xfrm>
          <a:prstGeom prst="rect">
            <a:avLst/>
          </a:prstGeom>
          <a:solidFill>
            <a:schemeClr val="accent4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420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2297F-5C3C-4387-8B25-6E68BA51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9FC9D-A217-4159-B1E0-1ADD0335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the Art Critic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9637E-8437-4A81-93B7-9B629C55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26" y="715081"/>
            <a:ext cx="5443615" cy="4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E536-8FAF-4D96-98D3-F2D88733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CFD26-4979-450C-B721-8B46000E7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568261"/>
          </a:xfrm>
        </p:spPr>
        <p:txBody>
          <a:bodyPr>
            <a:normAutofit/>
          </a:bodyPr>
          <a:lstStyle/>
          <a:p>
            <a:r>
              <a:rPr lang="en-GB" dirty="0"/>
              <a:t>It is very easy to create models and use them</a:t>
            </a:r>
          </a:p>
          <a:p>
            <a:r>
              <a:rPr lang="en-GB" dirty="0"/>
              <a:t>The model is created in the cloud but used in the device</a:t>
            </a:r>
          </a:p>
          <a:p>
            <a:pPr lvl="1"/>
            <a:r>
              <a:rPr lang="en-GB" dirty="0"/>
              <a:t>This is “edge” ai – no need for even a network connection</a:t>
            </a:r>
          </a:p>
          <a:p>
            <a:pPr lvl="1"/>
            <a:r>
              <a:rPr lang="en-GB" dirty="0"/>
              <a:t>The device can even be a Raspberry Pi</a:t>
            </a:r>
          </a:p>
          <a:p>
            <a:pPr lvl="1"/>
            <a:r>
              <a:rPr lang="en-GB" dirty="0"/>
              <a:t>The ai model can run on a GPU if one is available</a:t>
            </a:r>
          </a:p>
          <a:p>
            <a:r>
              <a:rPr lang="en-GB" dirty="0"/>
              <a:t>Visual Studio can import and use ONNX models directly and will make the wrapper classes for you</a:t>
            </a:r>
          </a:p>
          <a:p>
            <a:r>
              <a:rPr lang="en-GB" dirty="0"/>
              <a:t>What you do with the model is entirely up to you</a:t>
            </a:r>
          </a:p>
          <a:p>
            <a:r>
              <a:rPr lang="en-GB" dirty="0"/>
              <a:t>You can download the code and this presentation from:</a:t>
            </a:r>
          </a:p>
          <a:p>
            <a:r>
              <a:rPr lang="en-GB" dirty="0"/>
              <a:t>	</a:t>
            </a:r>
            <a:r>
              <a:rPr lang="en-GB" b="1" dirty="0"/>
              <a:t>https://github.com/CrazyRobMiles/MLArt-Critic</a:t>
            </a:r>
          </a:p>
          <a:p>
            <a:r>
              <a:rPr lang="en-GB" dirty="0"/>
              <a:t>www.robmiles.com</a:t>
            </a:r>
          </a:p>
        </p:txBody>
      </p:sp>
    </p:spTree>
    <p:extLst>
      <p:ext uri="{BB962C8B-B14F-4D97-AF65-F5344CB8AC3E}">
        <p14:creationId xmlns:p14="http://schemas.microsoft.com/office/powerpoint/2010/main" val="337491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25EAE-CCFF-4097-9408-C4ACD19D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06" y="796500"/>
            <a:ext cx="36671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5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2B06-504C-4402-B36F-A4E0B91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Art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1780-8D1B-48D0-B735-145DFBBFB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62727"/>
            <a:ext cx="6069263" cy="3043990"/>
          </a:xfrm>
        </p:spPr>
        <p:txBody>
          <a:bodyPr>
            <a:normAutofit/>
          </a:bodyPr>
          <a:lstStyle/>
          <a:p>
            <a:r>
              <a:rPr lang="en-GB" dirty="0"/>
              <a:t>I’m not very good with art</a:t>
            </a:r>
          </a:p>
          <a:p>
            <a:r>
              <a:rPr lang="en-GB" dirty="0"/>
              <a:t>But I know a good picture when I see it</a:t>
            </a:r>
          </a:p>
          <a:p>
            <a:r>
              <a:rPr lang="en-GB" dirty="0"/>
              <a:t>With that in mind, the starting point for a computerised art critic should be something that can recognise different objects</a:t>
            </a:r>
          </a:p>
          <a:p>
            <a:r>
              <a:rPr lang="en-GB" dirty="0"/>
              <a:t>So, lets build one using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190EF-DF0B-46E9-B959-21C0078C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23" y="1422568"/>
            <a:ext cx="4012863" cy="40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91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30075933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000197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</p:txBody>
      </p:sp>
    </p:spTree>
    <p:extLst>
      <p:ext uri="{BB962C8B-B14F-4D97-AF65-F5344CB8AC3E}">
        <p14:creationId xmlns:p14="http://schemas.microsoft.com/office/powerpoint/2010/main" val="12398434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1968E90-EB67-4A7D-9937-87CE393F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are going to do…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A3E44D-A54A-421B-9EA5-8C2A8FA67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4171219"/>
          </a:xfrm>
        </p:spPr>
        <p:txBody>
          <a:bodyPr>
            <a:normAutofit/>
          </a:bodyPr>
          <a:lstStyle/>
          <a:p>
            <a:r>
              <a:rPr lang="en-GB" dirty="0"/>
              <a:t>Use training data to build model for image recognition</a:t>
            </a:r>
          </a:p>
          <a:p>
            <a:r>
              <a:rPr lang="en-GB" dirty="0"/>
              <a:t>	Use Microsoft Azure to build the model in the cloud</a:t>
            </a:r>
          </a:p>
          <a:p>
            <a:endParaRPr lang="en-GB" dirty="0"/>
          </a:p>
          <a:p>
            <a:r>
              <a:rPr lang="en-GB" dirty="0"/>
              <a:t>Incorporate the training data in a Universal Windows Application</a:t>
            </a:r>
          </a:p>
          <a:p>
            <a:r>
              <a:rPr lang="en-GB" dirty="0"/>
              <a:t>	Drop the model into Visual Studio and see how our program can bind to it</a:t>
            </a:r>
          </a:p>
          <a:p>
            <a:endParaRPr lang="en-GB" dirty="0"/>
          </a:p>
          <a:p>
            <a:r>
              <a:rPr lang="en-GB" dirty="0"/>
              <a:t>Deploy the application and run it on the target device</a:t>
            </a:r>
          </a:p>
          <a:p>
            <a:r>
              <a:rPr lang="en-GB" dirty="0"/>
              <a:t>	Build and run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3179444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nsider Dev Tour templat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46BA34-EED3-49A0-983C-6B02CD27FA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7F71-02E4-4E1B-BC3F-7041ACE668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9C1964-75E2-41C7-9E49-A35CB86A3081}">
  <ds:schemaRefs>
    <ds:schemaRef ds:uri="http://schemas.microsoft.com/office/2006/documentManagement/types"/>
    <ds:schemaRef ds:uri="f6ecbb66-529e-4d85-a914-95a490d96b2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572443e-d5c7-4467-9262-fe356aab5cd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1538</Words>
  <Application>Microsoft Office PowerPoint</Application>
  <PresentationFormat>Widescreen</PresentationFormat>
  <Paragraphs>226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Insider Dev Tour template v2</vt:lpstr>
      <vt:lpstr>5-50195_Microsoft_Build_Template</vt:lpstr>
      <vt:lpstr>Making an Art Critic  using  Machine Learning</vt:lpstr>
      <vt:lpstr>Machine Learning Makes Hard Things Easy</vt:lpstr>
      <vt:lpstr>Machine Learning Makes Hard Things Easy</vt:lpstr>
      <vt:lpstr>Building an Art Critic</vt:lpstr>
      <vt:lpstr>Building an Art Critic</vt:lpstr>
      <vt:lpstr>What we are going to do…</vt:lpstr>
      <vt:lpstr>What we are going to do…</vt:lpstr>
      <vt:lpstr>What we are going to do…</vt:lpstr>
      <vt:lpstr>What we are going to do…</vt:lpstr>
      <vt:lpstr>Microsoft Custom Vision</vt:lpstr>
      <vt:lpstr>Custom Vision Project</vt:lpstr>
      <vt:lpstr>Make a new project</vt:lpstr>
      <vt:lpstr>Make a new project</vt:lpstr>
      <vt:lpstr>Images</vt:lpstr>
      <vt:lpstr>Add some images</vt:lpstr>
      <vt:lpstr>All images loaded</vt:lpstr>
      <vt:lpstr>All images loaded</vt:lpstr>
      <vt:lpstr>Training results</vt:lpstr>
      <vt:lpstr>Exporting the model</vt:lpstr>
      <vt:lpstr>Exporting to ONNX</vt:lpstr>
      <vt:lpstr>Windows ML uses ONNX models</vt:lpstr>
      <vt:lpstr>Import the model into Visual Studio</vt:lpstr>
      <vt:lpstr>Add the item to the project</vt:lpstr>
      <vt:lpstr>The Model Interface File</vt:lpstr>
      <vt:lpstr>Using the Model</vt:lpstr>
      <vt:lpstr>Using the Model</vt:lpstr>
      <vt:lpstr>Using the Model</vt:lpstr>
      <vt:lpstr>Using the Model</vt:lpstr>
      <vt:lpstr>Using the Model</vt:lpstr>
      <vt:lpstr>Using the Model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Machine Learning</dc:title>
  <dc:creator>Rob Miles</dc:creator>
  <cp:lastModifiedBy>Rob Miles</cp:lastModifiedBy>
  <cp:revision>14</cp:revision>
  <dcterms:modified xsi:type="dcterms:W3CDTF">2019-02-21T13:56:25Z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nikolame@microsoft.com</vt:lpwstr>
  </property>
  <property fmtid="{D5CDD505-2E9C-101B-9397-08002B2CF9AE}" pid="5" name="MSIP_Label_f42aa342-8706-4288-bd11-ebb85995028c_SetDate">
    <vt:lpwstr>2018-05-11T22:56:33.9810388Z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0x01010034D170F48843B4469F4EBAA4989DCF06</vt:lpwstr>
  </property>
</Properties>
</file>